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handoutMasterIdLst>
    <p:handoutMasterId r:id="rId21"/>
  </p:handoutMasterIdLst>
  <p:sldIdLst>
    <p:sldId id="256" r:id="rId2"/>
    <p:sldId id="275" r:id="rId3"/>
    <p:sldId id="276" r:id="rId4"/>
    <p:sldId id="286" r:id="rId5"/>
    <p:sldId id="291" r:id="rId6"/>
    <p:sldId id="277" r:id="rId7"/>
    <p:sldId id="292" r:id="rId8"/>
    <p:sldId id="293" r:id="rId9"/>
    <p:sldId id="294" r:id="rId10"/>
    <p:sldId id="295" r:id="rId11"/>
    <p:sldId id="296" r:id="rId12"/>
    <p:sldId id="297" r:id="rId13"/>
    <p:sldId id="298" r:id="rId14"/>
    <p:sldId id="299" r:id="rId15"/>
    <p:sldId id="300" r:id="rId16"/>
    <p:sldId id="301" r:id="rId17"/>
    <p:sldId id="274" r:id="rId18"/>
    <p:sldId id="27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94626"/>
  </p:normalViewPr>
  <p:slideViewPr>
    <p:cSldViewPr snapToGrid="0">
      <p:cViewPr varScale="1">
        <p:scale>
          <a:sx n="104" d="100"/>
          <a:sy n="104" d="100"/>
        </p:scale>
        <p:origin x="216" y="76"/>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 Id="rId27"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6/25/2024</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e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6/25/2024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2</a:t>
            </a:fld>
            <a:endParaRPr lang="en-US" dirty="0"/>
          </a:p>
        </p:txBody>
      </p:sp>
    </p:spTree>
    <p:extLst>
      <p:ext uri="{BB962C8B-B14F-4D97-AF65-F5344CB8AC3E}">
        <p14:creationId xmlns:p14="http://schemas.microsoft.com/office/powerpoint/2010/main" val="3880612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17</a:t>
            </a:fld>
            <a:endParaRPr lang="en-US" dirty="0"/>
          </a:p>
        </p:txBody>
      </p:sp>
    </p:spTree>
    <p:extLst>
      <p:ext uri="{BB962C8B-B14F-4D97-AF65-F5344CB8AC3E}">
        <p14:creationId xmlns:p14="http://schemas.microsoft.com/office/powerpoint/2010/main" val="3257358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18</a:t>
            </a:fld>
            <a:endParaRPr lang="en-US" dirty="0"/>
          </a:p>
        </p:txBody>
      </p:sp>
    </p:spTree>
    <p:extLst>
      <p:ext uri="{BB962C8B-B14F-4D97-AF65-F5344CB8AC3E}">
        <p14:creationId xmlns:p14="http://schemas.microsoft.com/office/powerpoint/2010/main" val="23182809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p:spPr>
        <p:txBody>
          <a:bodyPr lIns="0" tIns="0" rIns="0" bIns="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p:spPr>
        <p:txBody>
          <a:bodyPr lIns="0" tIns="0" rIns="0" bIns="0" anchor="t">
            <a:noAutofit/>
          </a:bodyPr>
          <a:lstStyle>
            <a:lvl1pPr algn="l">
              <a:defRPr sz="4500" cap="all" baseline="0"/>
            </a:lvl1pPr>
          </a:lstStyle>
          <a:p>
            <a:r>
              <a:rPr lang="en-US" dirty="0"/>
              <a:t>CLICK TO EDIT MASTER 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p:spPr>
        <p:txBody>
          <a:bodyPr lIns="0" tIns="0" rIns="0" bIns="0" anchor="t">
            <a:noAutofit/>
          </a:bodyPr>
          <a:lstStyle>
            <a:lvl1pPr>
              <a:defRPr sz="3600" cap="all" baseline="0"/>
            </a:lvl1pPr>
          </a:lstStyle>
          <a:p>
            <a:r>
              <a:rPr lang="en-US" dirty="0"/>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noFill/>
        </p:spPr>
        <p:txBody>
          <a:bodyPr anchor="ctr">
            <a:noAutofit/>
          </a:bodyPr>
          <a:lstStyle>
            <a:lvl1pPr algn="ctr">
              <a:defRPr sz="1600"/>
            </a:lvl1pPr>
          </a:lstStyle>
          <a:p>
            <a:r>
              <a:rPr lang="en-US"/>
              <a:t>Click icon to add picture</a:t>
            </a:r>
            <a:endParaRPr lang="en-US" dirty="0"/>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p:spPr>
        <p:txBody>
          <a:bodyPr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p:spPr>
        <p:txBody>
          <a:bodyPr lIns="0" tIns="0" r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noFill/>
        </p:spPr>
        <p:txBody>
          <a:bodyPr anchor="ctr">
            <a:noAutofit/>
          </a:bodyPr>
          <a:lstStyle>
            <a:lvl1pPr algn="ctr">
              <a:defRPr sz="1600"/>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noFill/>
        </p:spPr>
        <p:txBody>
          <a:bodyPr anchor="ctr">
            <a:noAutofit/>
          </a:bodyPr>
          <a:lstStyle>
            <a:lvl1pPr algn="ctr">
              <a:defRPr sz="1600"/>
            </a:lvl1pPr>
          </a:lstStyle>
          <a:p>
            <a:r>
              <a:rPr lang="en-US"/>
              <a:t>Click icon to add picture</a:t>
            </a:r>
            <a:endParaRPr lang="en-US" dirty="0"/>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p:spPr>
        <p:txBody>
          <a:bodyPr lIns="0" tIns="0" rIns="0" bIns="0" anchor="t">
            <a:noAutofit/>
          </a:bodyPr>
          <a:lstStyle>
            <a:lvl1pPr>
              <a:defRPr sz="36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solidFill>
            <a:schemeClr val="accent1">
              <a:lumMod val="20000"/>
              <a:lumOff val="80000"/>
            </a:schemeClr>
          </a:solidFill>
        </p:spPr>
        <p:txBody>
          <a:bodyPr anchor="ctr"/>
          <a:lstStyle>
            <a:lvl1pPr algn="ctr">
              <a:defRPr/>
            </a:lvl1pPr>
          </a:lstStyle>
          <a:p>
            <a:r>
              <a:rPr lang="en-US"/>
              <a:t>Click icon to add picture</a:t>
            </a:r>
            <a:endParaRPr lang="en-US" dirty="0"/>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72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600" b="1" i="0" baseline="0">
                <a:solidFill>
                  <a:schemeClr val="tx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p:spPr>
        <p:txBody>
          <a:bodyPr lIns="0" tIns="0" rIns="0" bIns="0" anchor="t">
            <a:noAutofit/>
          </a:bodyPr>
          <a:lstStyle>
            <a:lvl1pPr marL="0" indent="0">
              <a:buNone/>
              <a:defRPr sz="1800" b="0" i="0">
                <a:solidFill>
                  <a:schemeClr val="tx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2" y="654637"/>
            <a:ext cx="4834517" cy="2774361"/>
          </a:xfrm>
        </p:spPr>
        <p:txBody>
          <a:bodyPr lIns="0" tIns="0" rIns="0" bIns="0" anchor="b">
            <a:noAutofit/>
          </a:bodyPr>
          <a:lstStyle>
            <a:lvl1pPr>
              <a:defRPr sz="36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429000"/>
            <a:ext cx="4834517" cy="2774361"/>
          </a:xfrm>
        </p:spPr>
        <p:txBody>
          <a:bodyPr lIns="0" tIns="0" rIns="0" bIns="0">
            <a:noAutofit/>
          </a:bodyPr>
          <a:lstStyle>
            <a:lvl1pPr marL="0" indent="0">
              <a:buNone/>
              <a:defRPr sz="20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3347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847384" y="884981"/>
            <a:ext cx="10506416" cy="1128519"/>
          </a:xfrm>
        </p:spPr>
        <p:txBody>
          <a:bodyPr lIns="0" tIns="0" rIns="0" bIns="0" anchor="t">
            <a:noAutofit/>
          </a:bodyPr>
          <a:lstStyle>
            <a:lvl1pPr>
              <a:defRPr sz="3600" baseline="0">
                <a:solidFill>
                  <a:schemeClr val="tx1"/>
                </a:solidFill>
              </a:defRPr>
            </a:lvl1pPr>
          </a:lstStyle>
          <a:p>
            <a:r>
              <a:rPr lang="en-US" dirty="0"/>
              <a:t>CLICK TO EDIT MASTER TITLE STYLE</a:t>
            </a:r>
          </a:p>
        </p:txBody>
      </p:sp>
      <p:sp>
        <p:nvSpPr>
          <p:cNvPr id="9" name="Picture Placeholder 8">
            <a:extLst>
              <a:ext uri="{FF2B5EF4-FFF2-40B4-BE49-F238E27FC236}">
                <a16:creationId xmlns:a16="http://schemas.microsoft.com/office/drawing/2014/main" id="{6763DD79-6EE3-B8D8-0CBF-2151E3515904}"/>
              </a:ext>
            </a:extLst>
          </p:cNvPr>
          <p:cNvSpPr>
            <a:spLocks noGrp="1"/>
          </p:cNvSpPr>
          <p:nvPr>
            <p:ph type="pic" sz="quarter" idx="11"/>
          </p:nvPr>
        </p:nvSpPr>
        <p:spPr>
          <a:xfrm>
            <a:off x="846438" y="2090460"/>
            <a:ext cx="4729163" cy="3271838"/>
          </a:xfrm>
          <a:custGeom>
            <a:avLst/>
            <a:gdLst>
              <a:gd name="connsiteX0" fmla="*/ 0 w 4729163"/>
              <a:gd name="connsiteY0" fmla="*/ 0 h 3271838"/>
              <a:gd name="connsiteX1" fmla="*/ 4729163 w 4729163"/>
              <a:gd name="connsiteY1" fmla="*/ 0 h 3271838"/>
              <a:gd name="connsiteX2" fmla="*/ 4729163 w 4729163"/>
              <a:gd name="connsiteY2" fmla="*/ 1519113 h 3271838"/>
              <a:gd name="connsiteX3" fmla="*/ 4674888 w 4729163"/>
              <a:gd name="connsiteY3" fmla="*/ 1524585 h 3271838"/>
              <a:gd name="connsiteX4" fmla="*/ 4145679 w 4729163"/>
              <a:gd name="connsiteY4" fmla="*/ 2173901 h 3271838"/>
              <a:gd name="connsiteX5" fmla="*/ 4674888 w 4729163"/>
              <a:gd name="connsiteY5" fmla="*/ 2823218 h 3271838"/>
              <a:gd name="connsiteX6" fmla="*/ 4729163 w 4729163"/>
              <a:gd name="connsiteY6" fmla="*/ 2828689 h 3271838"/>
              <a:gd name="connsiteX7" fmla="*/ 4729163 w 4729163"/>
              <a:gd name="connsiteY7" fmla="*/ 3271838 h 3271838"/>
              <a:gd name="connsiteX8" fmla="*/ 0 w 4729163"/>
              <a:gd name="connsiteY8" fmla="*/ 3271838 h 327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9163" h="3271838">
                <a:moveTo>
                  <a:pt x="0" y="0"/>
                </a:moveTo>
                <a:lnTo>
                  <a:pt x="4729163" y="0"/>
                </a:lnTo>
                <a:lnTo>
                  <a:pt x="4729163" y="1519113"/>
                </a:lnTo>
                <a:lnTo>
                  <a:pt x="4674888" y="1524585"/>
                </a:lnTo>
                <a:cubicBezTo>
                  <a:pt x="4372869" y="1586387"/>
                  <a:pt x="4145679" y="1853613"/>
                  <a:pt x="4145679" y="2173901"/>
                </a:cubicBezTo>
                <a:cubicBezTo>
                  <a:pt x="4145679" y="2494190"/>
                  <a:pt x="4372869" y="2761416"/>
                  <a:pt x="4674888" y="2823218"/>
                </a:cubicBezTo>
                <a:lnTo>
                  <a:pt x="4729163" y="2828689"/>
                </a:lnTo>
                <a:lnTo>
                  <a:pt x="4729163" y="3271838"/>
                </a:lnTo>
                <a:lnTo>
                  <a:pt x="0" y="3271838"/>
                </a:lnTo>
                <a:close/>
              </a:path>
            </a:pathLst>
          </a:custGeom>
          <a:solidFill>
            <a:schemeClr val="accent1">
              <a:lumMod val="20000"/>
              <a:lumOff val="80000"/>
            </a:schemeClr>
          </a:solidFill>
        </p:spPr>
        <p:txBody>
          <a:bodyPr wrap="square" anchor="ctr">
            <a:noAutofit/>
          </a:bodyPr>
          <a:lstStyle>
            <a:lvl1pPr algn="ctr">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978650" y="2087562"/>
            <a:ext cx="4375150" cy="3891067"/>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4992117" y="3601579"/>
            <a:ext cx="1325563" cy="1325563"/>
          </a:xfrm>
          <a:prstGeom prst="ellipse">
            <a:avLst/>
          </a:pr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 name="Footer Placeholder 1">
            <a:extLst>
              <a:ext uri="{FF2B5EF4-FFF2-40B4-BE49-F238E27FC236}">
                <a16:creationId xmlns:a16="http://schemas.microsoft.com/office/drawing/2014/main" id="{6CD6503F-0A61-068C-55A7-DCFF406FB31E}"/>
              </a:ext>
            </a:extLst>
          </p:cNvPr>
          <p:cNvSpPr>
            <a:spLocks noGrp="1"/>
          </p:cNvSpPr>
          <p:nvPr>
            <p:ph type="ftr" sz="quarter" idx="12"/>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CCAB612C-940F-4C41-D28D-9328F1524163}"/>
              </a:ext>
            </a:extLst>
          </p:cNvPr>
          <p:cNvSpPr>
            <a:spLocks noGrp="1"/>
          </p:cNvSpPr>
          <p:nvPr>
            <p:ph type="sldNum" sz="quarter" idx="13"/>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p:spPr>
        <p:txBody>
          <a:bodyPr lIns="0" tIns="0" rIns="0" bIns="0" anchor="b">
            <a:noAutofit/>
          </a:bodyPr>
          <a:lstStyle>
            <a:lvl1pPr>
              <a:defRPr sz="36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p:spPr>
        <p:txBody>
          <a:bodyPr lIns="0" tIns="0" rIns="0" bIns="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84902"/>
            <a:ext cx="4567228" cy="1877976"/>
          </a:xfrm>
        </p:spPr>
        <p:txBody>
          <a:bodyPr lIns="0" tIns="0" rIns="0" bIns="0">
            <a:noAutofit/>
          </a:bodyPr>
          <a:lstStyle>
            <a:lvl1pPr>
              <a:defRPr sz="3600" baseline="0"/>
            </a:lvl1pPr>
          </a:lstStyle>
          <a:p>
            <a:r>
              <a:rPr lang="en-US" dirty="0"/>
              <a:t>CLICK TO EDIT MASTER TITLE STYLE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5572125" y="409576"/>
            <a:ext cx="5789913" cy="6067424"/>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reeform 5" descr="Man looking up at skyscrapers">
            <a:extLst>
              <a:ext uri="{FF2B5EF4-FFF2-40B4-BE49-F238E27FC236}">
                <a16:creationId xmlns:a16="http://schemas.microsoft.com/office/drawing/2014/main" id="{7BCB4311-6C5C-4FCF-5824-E1C8254AC360}"/>
              </a:ext>
            </a:extLst>
          </p:cNvPr>
          <p:cNvSpPr/>
          <p:nvPr userDrawn="1"/>
        </p:nvSpPr>
        <p:spPr>
          <a:xfrm rot="2329651">
            <a:off x="-532604" y="2895950"/>
            <a:ext cx="5658498" cy="5088743"/>
          </a:xfrm>
          <a:custGeom>
            <a:avLst/>
            <a:gdLst>
              <a:gd name="connsiteX0" fmla="*/ 1041364 w 5658498"/>
              <a:gd name="connsiteY0" fmla="*/ 660618 h 5088743"/>
              <a:gd name="connsiteX1" fmla="*/ 2881574 w 5658498"/>
              <a:gd name="connsiteY1" fmla="*/ 0 h 5088743"/>
              <a:gd name="connsiteX2" fmla="*/ 5644500 w 5658498"/>
              <a:gd name="connsiteY2" fmla="*/ 2032703 h 5088743"/>
              <a:gd name="connsiteX3" fmla="*/ 5658498 w 5658498"/>
              <a:gd name="connsiteY3" fmla="*/ 2087143 h 5088743"/>
              <a:gd name="connsiteX4" fmla="*/ 1928931 w 5658498"/>
              <a:gd name="connsiteY4" fmla="*/ 5088743 h 5088743"/>
              <a:gd name="connsiteX5" fmla="*/ 0 w 5658498"/>
              <a:gd name="connsiteY5" fmla="*/ 2691993 h 5088743"/>
              <a:gd name="connsiteX6" fmla="*/ 7450 w 5658498"/>
              <a:gd name="connsiteY6" fmla="*/ 2560795 h 5088743"/>
              <a:gd name="connsiteX7" fmla="*/ 1041364 w 5658498"/>
              <a:gd name="connsiteY7" fmla="*/ 660618 h 508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58498" h="5088743">
                <a:moveTo>
                  <a:pt x="1041364" y="660618"/>
                </a:moveTo>
                <a:cubicBezTo>
                  <a:pt x="1541443" y="247916"/>
                  <a:pt x="2182557" y="0"/>
                  <a:pt x="2881574" y="0"/>
                </a:cubicBezTo>
                <a:cubicBezTo>
                  <a:pt x="4179749" y="0"/>
                  <a:pt x="5278215" y="855058"/>
                  <a:pt x="5644500" y="2032703"/>
                </a:cubicBezTo>
                <a:lnTo>
                  <a:pt x="5658498" y="2087143"/>
                </a:lnTo>
                <a:lnTo>
                  <a:pt x="1928931" y="5088743"/>
                </a:lnTo>
                <a:lnTo>
                  <a:pt x="0" y="2691993"/>
                </a:lnTo>
                <a:lnTo>
                  <a:pt x="7450" y="2560795"/>
                </a:lnTo>
                <a:cubicBezTo>
                  <a:pt x="94683" y="1797754"/>
                  <a:pt x="478776" y="1124908"/>
                  <a:pt x="1041364" y="660618"/>
                </a:cubicBezTo>
                <a:close/>
              </a:path>
            </a:pathLst>
          </a:custGeom>
          <a:blipFill dpi="0" rotWithShape="1">
            <a:blip r:embed="rId2" cstate="print">
              <a:extLst>
                <a:ext uri="{BEBA8EAE-BF5A-486C-A8C5-ECC9F3942E4B}">
                  <a14:imgProps xmlns:a14="http://schemas.microsoft.com/office/drawing/2010/main">
                    <a14:imgLayer r:embed="rId3">
                      <a14:imgEffect>
                        <a14:saturation sat="0"/>
                      </a14:imgEffect>
                      <a14:imgEffect>
                        <a14:brightnessContrast bright="8000" contrast="-25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Oval 4">
            <a:extLst>
              <a:ext uri="{FF2B5EF4-FFF2-40B4-BE49-F238E27FC236}">
                <a16:creationId xmlns:a16="http://schemas.microsoft.com/office/drawing/2014/main" id="{3B5704EA-7A65-5CC2-D428-F28396B06208}"/>
              </a:ext>
            </a:extLst>
          </p:cNvPr>
          <p:cNvSpPr/>
          <p:nvPr userDrawn="1"/>
        </p:nvSpPr>
        <p:spPr>
          <a:xfrm>
            <a:off x="356461" y="2238899"/>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40231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849880" y="1781357"/>
            <a:ext cx="5157787"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49880" y="2605269"/>
            <a:ext cx="5157787"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6182292" y="1781357"/>
            <a:ext cx="5183188"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182292" y="2605269"/>
            <a:ext cx="5183188"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2EEB52FD-12DF-7F90-E06C-0C83CEB26F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p:spPr>
        <p:txBody>
          <a:bodyPr lIns="0" tIns="0" rIns="0" bIns="0" anchor="t">
            <a:noAutofit/>
          </a:bodyPr>
          <a:lstStyle>
            <a:lvl1pPr>
              <a:lnSpc>
                <a:spcPct val="100000"/>
              </a:lnSpc>
              <a:defRPr sz="3000" b="0" i="0" spc="0" baseline="0">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p:spPr>
        <p:txBody>
          <a:bodyPr lIns="0" tIns="0" rIns="0" bIns="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154419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2"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52" r:id="rId5"/>
    <p:sldLayoutId id="2147483665" r:id="rId6"/>
    <p:sldLayoutId id="2147483653" r:id="rId7"/>
    <p:sldLayoutId id="2147483654" r:id="rId8"/>
    <p:sldLayoutId id="2147483658" r:id="rId9"/>
    <p:sldLayoutId id="2147483655" r:id="rId10"/>
    <p:sldLayoutId id="2147483656" r:id="rId11"/>
    <p:sldLayoutId id="2147483657" r:id="rId12"/>
    <p:sldLayoutId id="2147483664" r:id="rId13"/>
    <p:sldLayoutId id="2147483663" r:id="rId14"/>
  </p:sldLayoutIdLs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8.jp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microsoft.com/office/2007/relationships/hdphoto" Target="../media/hdphoto6.wdp"/></Relationships>
</file>

<file path=ppt/slides/_rels/slide18.xml.rels><?xml version="1.0" encoding="UTF-8" standalone="yes"?>
<Relationships xmlns="http://schemas.openxmlformats.org/package/2006/relationships"><Relationship Id="rId3" Type="http://schemas.openxmlformats.org/officeDocument/2006/relationships/hyperlink" Target="mailto:mirjam@contoso.com" TargetMode="External"/><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hyperlink" Target="https://github.com/Dhruv1603/visualizatio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228BAE-048B-681E-DD8D-BD96B22560E0}"/>
              </a:ext>
            </a:extLst>
          </p:cNvPr>
          <p:cNvSpPr>
            <a:spLocks noGrp="1"/>
          </p:cNvSpPr>
          <p:nvPr>
            <p:ph type="ctrTitle"/>
          </p:nvPr>
        </p:nvSpPr>
        <p:spPr/>
        <p:txBody>
          <a:bodyPr/>
          <a:lstStyle/>
          <a:p>
            <a:r>
              <a:rPr lang="en-US" dirty="0">
                <a:latin typeface="Arial Black (HeadingAvenir Next LT Pro (Body)s)"/>
              </a:rPr>
              <a:t>Visualization</a:t>
            </a:r>
          </a:p>
        </p:txBody>
      </p:sp>
      <p:sp>
        <p:nvSpPr>
          <p:cNvPr id="7" name="Subtitle 6">
            <a:extLst>
              <a:ext uri="{FF2B5EF4-FFF2-40B4-BE49-F238E27FC236}">
                <a16:creationId xmlns:a16="http://schemas.microsoft.com/office/drawing/2014/main" id="{3AFD8D3D-82CB-EA16-814E-A3FED8BBF39B}"/>
              </a:ext>
            </a:extLst>
          </p:cNvPr>
          <p:cNvSpPr>
            <a:spLocks noGrp="1"/>
          </p:cNvSpPr>
          <p:nvPr>
            <p:ph type="subTitle" idx="1"/>
          </p:nvPr>
        </p:nvSpPr>
        <p:spPr/>
        <p:txBody>
          <a:bodyPr/>
          <a:lstStyle/>
          <a:p>
            <a:r>
              <a:rPr lang="en-US" dirty="0"/>
              <a:t>Dhruv Joshi</a:t>
            </a: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C8CC3-7107-300E-F28E-20A5D6EB0AFE}"/>
              </a:ext>
            </a:extLst>
          </p:cNvPr>
          <p:cNvSpPr>
            <a:spLocks noGrp="1"/>
          </p:cNvSpPr>
          <p:nvPr>
            <p:ph type="title"/>
          </p:nvPr>
        </p:nvSpPr>
        <p:spPr/>
        <p:txBody>
          <a:bodyPr/>
          <a:lstStyle/>
          <a:p>
            <a:r>
              <a:rPr lang="en-US" dirty="0"/>
              <a:t>Pair plot</a:t>
            </a:r>
          </a:p>
        </p:txBody>
      </p:sp>
      <p:sp>
        <p:nvSpPr>
          <p:cNvPr id="6" name="Footer Placeholder 5">
            <a:extLst>
              <a:ext uri="{FF2B5EF4-FFF2-40B4-BE49-F238E27FC236}">
                <a16:creationId xmlns:a16="http://schemas.microsoft.com/office/drawing/2014/main" id="{2DC2019C-5BC9-A628-7DDB-469DAE4B64DE}"/>
              </a:ext>
            </a:extLst>
          </p:cNvPr>
          <p:cNvSpPr>
            <a:spLocks noGrp="1"/>
          </p:cNvSpPr>
          <p:nvPr>
            <p:ph type="ftr" sz="quarter" idx="10"/>
          </p:nvPr>
        </p:nvSpPr>
        <p:spPr/>
        <p:txBody>
          <a:bodyPr/>
          <a:lstStyle/>
          <a:p>
            <a:r>
              <a:rPr lang="en-US" dirty="0"/>
              <a:t>seaborn</a:t>
            </a:r>
          </a:p>
        </p:txBody>
      </p:sp>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mtClean="0"/>
              <a:pPr/>
              <a:t>10</a:t>
            </a:fld>
            <a:endParaRPr lang="en-US" dirty="0"/>
          </a:p>
        </p:txBody>
      </p:sp>
      <p:pic>
        <p:nvPicPr>
          <p:cNvPr id="9" name="Content Placeholder 8">
            <a:extLst>
              <a:ext uri="{FF2B5EF4-FFF2-40B4-BE49-F238E27FC236}">
                <a16:creationId xmlns:a16="http://schemas.microsoft.com/office/drawing/2014/main" id="{392CE169-8AA3-9B4E-E83A-B5B2E5867388}"/>
              </a:ext>
            </a:extLst>
          </p:cNvPr>
          <p:cNvPicPr>
            <a:picLocks noGrp="1" noChangeAspect="1"/>
          </p:cNvPicPr>
          <p:nvPr>
            <p:ph sz="half" idx="2"/>
          </p:nvPr>
        </p:nvPicPr>
        <p:blipFill>
          <a:blip r:embed="rId2"/>
          <a:srcRect/>
          <a:stretch/>
        </p:blipFill>
        <p:spPr>
          <a:xfrm>
            <a:off x="1210601" y="1714500"/>
            <a:ext cx="9499222" cy="489294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7386923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C8CC3-7107-300E-F28E-20A5D6EB0AFE}"/>
              </a:ext>
            </a:extLst>
          </p:cNvPr>
          <p:cNvSpPr>
            <a:spLocks noGrp="1"/>
          </p:cNvSpPr>
          <p:nvPr>
            <p:ph type="title"/>
          </p:nvPr>
        </p:nvSpPr>
        <p:spPr/>
        <p:txBody>
          <a:bodyPr/>
          <a:lstStyle/>
          <a:p>
            <a:r>
              <a:rPr lang="en-US" dirty="0"/>
              <a:t>Scatter plot</a:t>
            </a:r>
          </a:p>
        </p:txBody>
      </p:sp>
      <p:sp>
        <p:nvSpPr>
          <p:cNvPr id="6" name="Footer Placeholder 5">
            <a:extLst>
              <a:ext uri="{FF2B5EF4-FFF2-40B4-BE49-F238E27FC236}">
                <a16:creationId xmlns:a16="http://schemas.microsoft.com/office/drawing/2014/main" id="{2DC2019C-5BC9-A628-7DDB-469DAE4B64DE}"/>
              </a:ext>
            </a:extLst>
          </p:cNvPr>
          <p:cNvSpPr>
            <a:spLocks noGrp="1"/>
          </p:cNvSpPr>
          <p:nvPr>
            <p:ph type="ftr" sz="quarter" idx="10"/>
          </p:nvPr>
        </p:nvSpPr>
        <p:spPr/>
        <p:txBody>
          <a:bodyPr/>
          <a:lstStyle/>
          <a:p>
            <a:r>
              <a:rPr lang="en-US" dirty="0"/>
              <a:t>seaborn</a:t>
            </a:r>
          </a:p>
        </p:txBody>
      </p:sp>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mtClean="0"/>
              <a:pPr/>
              <a:t>11</a:t>
            </a:fld>
            <a:endParaRPr lang="en-US" dirty="0"/>
          </a:p>
        </p:txBody>
      </p:sp>
      <p:pic>
        <p:nvPicPr>
          <p:cNvPr id="9" name="Content Placeholder 8">
            <a:extLst>
              <a:ext uri="{FF2B5EF4-FFF2-40B4-BE49-F238E27FC236}">
                <a16:creationId xmlns:a16="http://schemas.microsoft.com/office/drawing/2014/main" id="{392CE169-8AA3-9B4E-E83A-B5B2E5867388}"/>
              </a:ext>
            </a:extLst>
          </p:cNvPr>
          <p:cNvPicPr>
            <a:picLocks noGrp="1" noChangeAspect="1"/>
          </p:cNvPicPr>
          <p:nvPr>
            <p:ph sz="half" idx="2"/>
          </p:nvPr>
        </p:nvPicPr>
        <p:blipFill>
          <a:blip r:embed="rId2"/>
          <a:srcRect/>
          <a:stretch/>
        </p:blipFill>
        <p:spPr>
          <a:xfrm>
            <a:off x="1210601" y="1714500"/>
            <a:ext cx="9499222" cy="489294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2636830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C8CC3-7107-300E-F28E-20A5D6EB0AFE}"/>
              </a:ext>
            </a:extLst>
          </p:cNvPr>
          <p:cNvSpPr>
            <a:spLocks noGrp="1"/>
          </p:cNvSpPr>
          <p:nvPr>
            <p:ph type="title"/>
          </p:nvPr>
        </p:nvSpPr>
        <p:spPr/>
        <p:txBody>
          <a:bodyPr/>
          <a:lstStyle/>
          <a:p>
            <a:r>
              <a:rPr lang="en-US" dirty="0"/>
              <a:t>histogram</a:t>
            </a:r>
          </a:p>
        </p:txBody>
      </p:sp>
      <p:sp>
        <p:nvSpPr>
          <p:cNvPr id="6" name="Footer Placeholder 5">
            <a:extLst>
              <a:ext uri="{FF2B5EF4-FFF2-40B4-BE49-F238E27FC236}">
                <a16:creationId xmlns:a16="http://schemas.microsoft.com/office/drawing/2014/main" id="{2DC2019C-5BC9-A628-7DDB-469DAE4B64DE}"/>
              </a:ext>
            </a:extLst>
          </p:cNvPr>
          <p:cNvSpPr>
            <a:spLocks noGrp="1"/>
          </p:cNvSpPr>
          <p:nvPr>
            <p:ph type="ftr" sz="quarter" idx="10"/>
          </p:nvPr>
        </p:nvSpPr>
        <p:spPr/>
        <p:txBody>
          <a:bodyPr/>
          <a:lstStyle/>
          <a:p>
            <a:r>
              <a:rPr lang="en-US" dirty="0"/>
              <a:t>seaborn</a:t>
            </a:r>
          </a:p>
        </p:txBody>
      </p:sp>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mtClean="0"/>
              <a:pPr/>
              <a:t>12</a:t>
            </a:fld>
            <a:endParaRPr lang="en-US" dirty="0"/>
          </a:p>
        </p:txBody>
      </p:sp>
      <p:pic>
        <p:nvPicPr>
          <p:cNvPr id="9" name="Content Placeholder 8">
            <a:extLst>
              <a:ext uri="{FF2B5EF4-FFF2-40B4-BE49-F238E27FC236}">
                <a16:creationId xmlns:a16="http://schemas.microsoft.com/office/drawing/2014/main" id="{392CE169-8AA3-9B4E-E83A-B5B2E5867388}"/>
              </a:ext>
            </a:extLst>
          </p:cNvPr>
          <p:cNvPicPr>
            <a:picLocks noGrp="1" noChangeAspect="1"/>
          </p:cNvPicPr>
          <p:nvPr>
            <p:ph sz="half" idx="2"/>
          </p:nvPr>
        </p:nvPicPr>
        <p:blipFill>
          <a:blip r:embed="rId2"/>
          <a:srcRect/>
          <a:stretch/>
        </p:blipFill>
        <p:spPr>
          <a:xfrm>
            <a:off x="1210601" y="1714500"/>
            <a:ext cx="9499222" cy="489294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0560734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a:blip r:embed="rId2"/>
          <a:srcRect/>
          <a:stretch/>
        </p:blipFill>
        <p:spPr>
          <a:xfrm>
            <a:off x="564596" y="2090460"/>
            <a:ext cx="5056816" cy="3271838"/>
          </a:xfrm>
        </p:spPr>
      </p:pic>
      <p:sp>
        <p:nvSpPr>
          <p:cNvPr id="9" name="Rectangle 8">
            <a:extLst>
              <a:ext uri="{FF2B5EF4-FFF2-40B4-BE49-F238E27FC236}">
                <a16:creationId xmlns:a16="http://schemas.microsoft.com/office/drawing/2014/main" id="{F4C0B65E-4BD3-04F9-E4D1-804CE90FF415}"/>
              </a:ext>
            </a:extLst>
          </p:cNvPr>
          <p:cNvSpPr/>
          <p:nvPr/>
        </p:nvSpPr>
        <p:spPr>
          <a:xfrm>
            <a:off x="914400" y="2764631"/>
            <a:ext cx="4071938" cy="209311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p:txBody>
          <a:bodyPr/>
          <a:lstStyle/>
          <a:p>
            <a:r>
              <a:rPr lang="en-US" dirty="0"/>
              <a:t>Plotly is an open-source module of Python that is used for data visualization and supports various graphs like line charts, scatter plots, bar charts, histograms, area plots, etc. Plotly produces interactive graphs, can be embedded on websites, and provides a wide variety of complex plotting options</a:t>
            </a:r>
          </a:p>
        </p:txBody>
      </p:sp>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p:txBody>
          <a:bodyPr/>
          <a:lstStyle/>
          <a:p>
            <a:r>
              <a:rPr lang="en-US" dirty="0"/>
              <a:t>plotly</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13</a:t>
            </a:fld>
            <a:endParaRPr lang="en-US" dirty="0"/>
          </a:p>
        </p:txBody>
      </p:sp>
      <p:pic>
        <p:nvPicPr>
          <p:cNvPr id="8" name="Picture Placeholder 14">
            <a:extLst>
              <a:ext uri="{FF2B5EF4-FFF2-40B4-BE49-F238E27FC236}">
                <a16:creationId xmlns:a16="http://schemas.microsoft.com/office/drawing/2014/main" id="{63296A63-5AB1-FBC1-387F-22C28ED92462}"/>
              </a:ext>
            </a:extLst>
          </p:cNvPr>
          <p:cNvPicPr>
            <a:picLocks noChangeAspect="1"/>
          </p:cNvPicPr>
          <p:nvPr/>
        </p:nvPicPr>
        <p:blipFill>
          <a:blip r:embed="rId3"/>
          <a:stretch/>
        </p:blipFill>
        <p:spPr>
          <a:xfrm>
            <a:off x="501410" y="2864674"/>
            <a:ext cx="5183188" cy="1723409"/>
          </a:xfrm>
          <a:prstGeom prst="rect">
            <a:avLst/>
          </a:prstGeom>
          <a:noFill/>
        </p:spPr>
      </p:pic>
    </p:spTree>
    <p:extLst>
      <p:ext uri="{BB962C8B-B14F-4D97-AF65-F5344CB8AC3E}">
        <p14:creationId xmlns:p14="http://schemas.microsoft.com/office/powerpoint/2010/main" val="18351454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C8CC3-7107-300E-F28E-20A5D6EB0AFE}"/>
              </a:ext>
            </a:extLst>
          </p:cNvPr>
          <p:cNvSpPr>
            <a:spLocks noGrp="1"/>
          </p:cNvSpPr>
          <p:nvPr>
            <p:ph type="title"/>
          </p:nvPr>
        </p:nvSpPr>
        <p:spPr/>
        <p:txBody>
          <a:bodyPr/>
          <a:lstStyle/>
          <a:p>
            <a:r>
              <a:rPr lang="en-US" dirty="0"/>
              <a:t>Pair plot</a:t>
            </a:r>
          </a:p>
        </p:txBody>
      </p:sp>
      <p:sp>
        <p:nvSpPr>
          <p:cNvPr id="6" name="Footer Placeholder 5">
            <a:extLst>
              <a:ext uri="{FF2B5EF4-FFF2-40B4-BE49-F238E27FC236}">
                <a16:creationId xmlns:a16="http://schemas.microsoft.com/office/drawing/2014/main" id="{2DC2019C-5BC9-A628-7DDB-469DAE4B64DE}"/>
              </a:ext>
            </a:extLst>
          </p:cNvPr>
          <p:cNvSpPr>
            <a:spLocks noGrp="1"/>
          </p:cNvSpPr>
          <p:nvPr>
            <p:ph type="ftr" sz="quarter" idx="10"/>
          </p:nvPr>
        </p:nvSpPr>
        <p:spPr/>
        <p:txBody>
          <a:bodyPr/>
          <a:lstStyle/>
          <a:p>
            <a:r>
              <a:rPr lang="en-US" dirty="0"/>
              <a:t>plotly</a:t>
            </a:r>
          </a:p>
        </p:txBody>
      </p:sp>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mtClean="0"/>
              <a:pPr/>
              <a:t>14</a:t>
            </a:fld>
            <a:endParaRPr lang="en-US" dirty="0"/>
          </a:p>
        </p:txBody>
      </p:sp>
      <p:pic>
        <p:nvPicPr>
          <p:cNvPr id="9" name="Content Placeholder 8">
            <a:extLst>
              <a:ext uri="{FF2B5EF4-FFF2-40B4-BE49-F238E27FC236}">
                <a16:creationId xmlns:a16="http://schemas.microsoft.com/office/drawing/2014/main" id="{392CE169-8AA3-9B4E-E83A-B5B2E5867388}"/>
              </a:ext>
            </a:extLst>
          </p:cNvPr>
          <p:cNvPicPr>
            <a:picLocks noGrp="1" noChangeAspect="1"/>
          </p:cNvPicPr>
          <p:nvPr>
            <p:ph sz="half" idx="2"/>
          </p:nvPr>
        </p:nvPicPr>
        <p:blipFill>
          <a:blip r:embed="rId2"/>
          <a:srcRect/>
          <a:stretch/>
        </p:blipFill>
        <p:spPr>
          <a:xfrm>
            <a:off x="1210601" y="1702226"/>
            <a:ext cx="9499222" cy="489294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7645895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C8CC3-7107-300E-F28E-20A5D6EB0AFE}"/>
              </a:ext>
            </a:extLst>
          </p:cNvPr>
          <p:cNvSpPr>
            <a:spLocks noGrp="1"/>
          </p:cNvSpPr>
          <p:nvPr>
            <p:ph type="title"/>
          </p:nvPr>
        </p:nvSpPr>
        <p:spPr/>
        <p:txBody>
          <a:bodyPr/>
          <a:lstStyle/>
          <a:p>
            <a:r>
              <a:rPr lang="en-US" dirty="0"/>
              <a:t>Scatter plot</a:t>
            </a:r>
          </a:p>
        </p:txBody>
      </p:sp>
      <p:sp>
        <p:nvSpPr>
          <p:cNvPr id="6" name="Footer Placeholder 5">
            <a:extLst>
              <a:ext uri="{FF2B5EF4-FFF2-40B4-BE49-F238E27FC236}">
                <a16:creationId xmlns:a16="http://schemas.microsoft.com/office/drawing/2014/main" id="{2DC2019C-5BC9-A628-7DDB-469DAE4B64DE}"/>
              </a:ext>
            </a:extLst>
          </p:cNvPr>
          <p:cNvSpPr>
            <a:spLocks noGrp="1"/>
          </p:cNvSpPr>
          <p:nvPr>
            <p:ph type="ftr" sz="quarter" idx="10"/>
          </p:nvPr>
        </p:nvSpPr>
        <p:spPr/>
        <p:txBody>
          <a:bodyPr/>
          <a:lstStyle/>
          <a:p>
            <a:r>
              <a:rPr lang="en-US" dirty="0"/>
              <a:t>plotly</a:t>
            </a:r>
          </a:p>
        </p:txBody>
      </p:sp>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mtClean="0"/>
              <a:pPr/>
              <a:t>15</a:t>
            </a:fld>
            <a:endParaRPr lang="en-US" dirty="0"/>
          </a:p>
        </p:txBody>
      </p:sp>
      <p:pic>
        <p:nvPicPr>
          <p:cNvPr id="9" name="Content Placeholder 8">
            <a:extLst>
              <a:ext uri="{FF2B5EF4-FFF2-40B4-BE49-F238E27FC236}">
                <a16:creationId xmlns:a16="http://schemas.microsoft.com/office/drawing/2014/main" id="{392CE169-8AA3-9B4E-E83A-B5B2E5867388}"/>
              </a:ext>
            </a:extLst>
          </p:cNvPr>
          <p:cNvPicPr>
            <a:picLocks noGrp="1" noChangeAspect="1"/>
          </p:cNvPicPr>
          <p:nvPr>
            <p:ph sz="half" idx="2"/>
          </p:nvPr>
        </p:nvPicPr>
        <p:blipFill>
          <a:blip r:embed="rId2"/>
          <a:srcRect/>
          <a:stretch/>
        </p:blipFill>
        <p:spPr>
          <a:xfrm>
            <a:off x="1210601" y="1714500"/>
            <a:ext cx="9499222" cy="489294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213654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C8CC3-7107-300E-F28E-20A5D6EB0AFE}"/>
              </a:ext>
            </a:extLst>
          </p:cNvPr>
          <p:cNvSpPr>
            <a:spLocks noGrp="1"/>
          </p:cNvSpPr>
          <p:nvPr>
            <p:ph type="title"/>
          </p:nvPr>
        </p:nvSpPr>
        <p:spPr/>
        <p:txBody>
          <a:bodyPr/>
          <a:lstStyle/>
          <a:p>
            <a:r>
              <a:rPr lang="en-US" dirty="0"/>
              <a:t>histogram</a:t>
            </a:r>
          </a:p>
        </p:txBody>
      </p:sp>
      <p:sp>
        <p:nvSpPr>
          <p:cNvPr id="6" name="Footer Placeholder 5">
            <a:extLst>
              <a:ext uri="{FF2B5EF4-FFF2-40B4-BE49-F238E27FC236}">
                <a16:creationId xmlns:a16="http://schemas.microsoft.com/office/drawing/2014/main" id="{2DC2019C-5BC9-A628-7DDB-469DAE4B64DE}"/>
              </a:ext>
            </a:extLst>
          </p:cNvPr>
          <p:cNvSpPr>
            <a:spLocks noGrp="1"/>
          </p:cNvSpPr>
          <p:nvPr>
            <p:ph type="ftr" sz="quarter" idx="10"/>
          </p:nvPr>
        </p:nvSpPr>
        <p:spPr/>
        <p:txBody>
          <a:bodyPr/>
          <a:lstStyle/>
          <a:p>
            <a:r>
              <a:rPr lang="en-US" dirty="0"/>
              <a:t>plotly</a:t>
            </a:r>
          </a:p>
        </p:txBody>
      </p:sp>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mtClean="0"/>
              <a:pPr/>
              <a:t>16</a:t>
            </a:fld>
            <a:endParaRPr lang="en-US" dirty="0"/>
          </a:p>
        </p:txBody>
      </p:sp>
      <p:pic>
        <p:nvPicPr>
          <p:cNvPr id="9" name="Content Placeholder 8">
            <a:extLst>
              <a:ext uri="{FF2B5EF4-FFF2-40B4-BE49-F238E27FC236}">
                <a16:creationId xmlns:a16="http://schemas.microsoft.com/office/drawing/2014/main" id="{392CE169-8AA3-9B4E-E83A-B5B2E5867388}"/>
              </a:ext>
            </a:extLst>
          </p:cNvPr>
          <p:cNvPicPr>
            <a:picLocks noGrp="1" noChangeAspect="1"/>
          </p:cNvPicPr>
          <p:nvPr>
            <p:ph sz="half" idx="2"/>
          </p:nvPr>
        </p:nvPicPr>
        <p:blipFill>
          <a:blip r:embed="rId2"/>
          <a:srcRect/>
          <a:stretch/>
        </p:blipFill>
        <p:spPr>
          <a:xfrm>
            <a:off x="1210601" y="1714500"/>
            <a:ext cx="9499222" cy="489294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1917721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p:txBody>
          <a:bodyPr/>
          <a:lstStyle/>
          <a:p>
            <a:r>
              <a:rPr lang="en-US" dirty="0"/>
              <a:t>SUMMARY</a:t>
            </a:r>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p:txBody>
          <a:bodyPr/>
          <a:lstStyle/>
          <a:p>
            <a:r>
              <a:rPr lang="en-US" dirty="0"/>
              <a:t>Matplotlib offers extensive customization but demands more code, Seaborn simplifies statistical plots with built-in themes, and Plotly excels at creating dynamic and interactive visualizations</a:t>
            </a:r>
          </a:p>
        </p:txBody>
      </p:sp>
      <p:pic>
        <p:nvPicPr>
          <p:cNvPr id="14" name="Picture Placeholder 14" descr="White modern architecture">
            <a:extLst>
              <a:ext uri="{FF2B5EF4-FFF2-40B4-BE49-F238E27FC236}">
                <a16:creationId xmlns:a16="http://schemas.microsoft.com/office/drawing/2014/main" id="{F96F20C9-F169-573A-32C0-8FA15642A6D6}"/>
              </a:ext>
            </a:extLst>
          </p:cNvPr>
          <p:cNvPicPr>
            <a:picLocks noGrp="1" noChangeAspect="1"/>
          </p:cNvPicPr>
          <p:nvPr>
            <p:ph type="pic" sz="quarter" idx="12"/>
          </p:nvPr>
        </p:nvPicPr>
        <p:blipFill rotWithShape="1">
          <a:blip r:embed="rId3" cstate="print">
            <a:grayscl/>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84" name="Text Placeholder 83">
            <a:extLst>
              <a:ext uri="{FF2B5EF4-FFF2-40B4-BE49-F238E27FC236}">
                <a16:creationId xmlns:a16="http://schemas.microsoft.com/office/drawing/2014/main" id="{F6A0489E-C8E2-CAE5-9FFC-28CC9E086048}"/>
              </a:ext>
            </a:extLst>
          </p:cNvPr>
          <p:cNvSpPr>
            <a:spLocks noGrp="1"/>
          </p:cNvSpPr>
          <p:nvPr>
            <p:ph type="body" sz="quarter" idx="13"/>
          </p:nvPr>
        </p:nvSpPr>
        <p:spPr/>
        <p:txBody>
          <a:bodyPr/>
          <a:lstStyle/>
          <a:p>
            <a:endParaRPr lang="en-US" dirty="0"/>
          </a:p>
        </p:txBody>
      </p:sp>
      <p:sp>
        <p:nvSpPr>
          <p:cNvPr id="85" name="Text Placeholder 84">
            <a:extLst>
              <a:ext uri="{FF2B5EF4-FFF2-40B4-BE49-F238E27FC236}">
                <a16:creationId xmlns:a16="http://schemas.microsoft.com/office/drawing/2014/main" id="{D396BF65-AA7F-3F0F-FE49-EA87C2828209}"/>
              </a:ext>
            </a:extLst>
          </p:cNvPr>
          <p:cNvSpPr>
            <a:spLocks noGrp="1"/>
          </p:cNvSpPr>
          <p:nvPr>
            <p:ph type="body" sz="quarter" idx="14"/>
          </p:nvPr>
        </p:nvSpPr>
        <p:spPr/>
        <p:txBody>
          <a:bodyPr/>
          <a:lstStyle/>
          <a:p>
            <a:endParaRPr lang="en-US" dirty="0"/>
          </a:p>
        </p:txBody>
      </p:sp>
      <p:sp>
        <p:nvSpPr>
          <p:cNvPr id="2" name="Footer Placeholder 1">
            <a:extLst>
              <a:ext uri="{FF2B5EF4-FFF2-40B4-BE49-F238E27FC236}">
                <a16:creationId xmlns:a16="http://schemas.microsoft.com/office/drawing/2014/main" id="{EB4325A5-D39C-C1D3-2E04-F741DCBB2B59}"/>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DE6C7ECE-6B8F-A6C6-C92D-4C1BB62455B0}"/>
              </a:ext>
            </a:extLst>
          </p:cNvPr>
          <p:cNvSpPr>
            <a:spLocks noGrp="1"/>
          </p:cNvSpPr>
          <p:nvPr>
            <p:ph type="sldNum" sz="quarter" idx="11"/>
          </p:nvPr>
        </p:nvSpPr>
        <p:spPr/>
        <p:txBody>
          <a:bodyPr/>
          <a:lstStyle/>
          <a:p>
            <a:fld id="{09A01C0A-2BB6-49E7-91A3-DCB9F9F59583}" type="slidenum">
              <a:rPr lang="en-US" smtClean="0"/>
              <a:pPr/>
              <a:t>17</a:t>
            </a:fld>
            <a:endParaRPr lang="en-US" dirty="0"/>
          </a:p>
        </p:txBody>
      </p:sp>
    </p:spTree>
    <p:extLst>
      <p:ext uri="{BB962C8B-B14F-4D97-AF65-F5344CB8AC3E}">
        <p14:creationId xmlns:p14="http://schemas.microsoft.com/office/powerpoint/2010/main" val="42784012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6A12F8-DD2F-AE73-677F-D5310D6D52B5}"/>
              </a:ext>
            </a:extLst>
          </p:cNvPr>
          <p:cNvSpPr>
            <a:spLocks noGrp="1"/>
          </p:cNvSpPr>
          <p:nvPr>
            <p:ph type="title"/>
          </p:nvPr>
        </p:nvSpPr>
        <p:spPr/>
        <p:txBody>
          <a:bodyPr/>
          <a:lstStyle/>
          <a:p>
            <a:r>
              <a:rPr lang="en-US" dirty="0"/>
              <a:t>THANK YOU</a:t>
            </a:r>
          </a:p>
        </p:txBody>
      </p:sp>
      <p:sp>
        <p:nvSpPr>
          <p:cNvPr id="15" name="Text Placeholder 14">
            <a:extLst>
              <a:ext uri="{FF2B5EF4-FFF2-40B4-BE49-F238E27FC236}">
                <a16:creationId xmlns:a16="http://schemas.microsoft.com/office/drawing/2014/main" id="{791AF693-3675-52A5-9E8E-C071048A1A4D}"/>
              </a:ext>
            </a:extLst>
          </p:cNvPr>
          <p:cNvSpPr>
            <a:spLocks noGrp="1"/>
          </p:cNvSpPr>
          <p:nvPr>
            <p:ph type="body" idx="1"/>
          </p:nvPr>
        </p:nvSpPr>
        <p:spPr/>
        <p:txBody>
          <a:bodyPr/>
          <a:lstStyle/>
          <a:p>
            <a:r>
              <a:rPr lang="en-US" dirty="0"/>
              <a:t>Dhruv Joshi</a:t>
            </a:r>
          </a:p>
          <a:p>
            <a:r>
              <a:rPr lang="en-US" dirty="0">
                <a:hlinkClick r:id="rId3">
                  <a:extLst>
                    <a:ext uri="{A12FA001-AC4F-418D-AE19-62706E023703}">
                      <ahyp:hlinkClr xmlns:ahyp="http://schemas.microsoft.com/office/drawing/2018/hyperlinkcolor" val="tx"/>
                    </a:ext>
                  </a:extLst>
                </a:hlinkClick>
              </a:rPr>
              <a:t>dhruvjoshi2604@gmail.com</a:t>
            </a:r>
            <a:endParaRPr lang="en-US" dirty="0"/>
          </a:p>
          <a:p>
            <a:r>
              <a:rPr lang="en-CA" dirty="0">
                <a:hlinkClick r:id="rId4"/>
              </a:rPr>
              <a:t>Dhruv1603/visualization (github.com)</a:t>
            </a:r>
            <a:endParaRPr lang="en-US" dirty="0"/>
          </a:p>
          <a:p>
            <a:endParaRPr lang="en-US" dirty="0"/>
          </a:p>
        </p:txBody>
      </p:sp>
      <p:sp>
        <p:nvSpPr>
          <p:cNvPr id="3" name="Footer Placeholder 2">
            <a:extLst>
              <a:ext uri="{FF2B5EF4-FFF2-40B4-BE49-F238E27FC236}">
                <a16:creationId xmlns:a16="http://schemas.microsoft.com/office/drawing/2014/main" id="{30B35086-0CC9-27F6-6E0B-D4F2AD6181E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CC8A5661-D5F1-FE42-FC42-CC2D27E7AA8D}"/>
              </a:ext>
            </a:extLst>
          </p:cNvPr>
          <p:cNvSpPr>
            <a:spLocks noGrp="1"/>
          </p:cNvSpPr>
          <p:nvPr>
            <p:ph type="sldNum" sz="quarter" idx="11"/>
          </p:nvPr>
        </p:nvSpPr>
        <p:spPr/>
        <p:txBody>
          <a:bodyPr/>
          <a:lstStyle/>
          <a:p>
            <a:fld id="{09A01C0A-2BB6-49E7-91A3-DCB9F9F59583}" type="slidenum">
              <a:rPr lang="en-US" smtClean="0"/>
              <a:pPr/>
              <a:t>18</a:t>
            </a:fld>
            <a:endParaRPr lang="en-US" dirty="0"/>
          </a:p>
        </p:txBody>
      </p:sp>
    </p:spTree>
    <p:extLst>
      <p:ext uri="{BB962C8B-B14F-4D97-AF65-F5344CB8AC3E}">
        <p14:creationId xmlns:p14="http://schemas.microsoft.com/office/powerpoint/2010/main" val="1023783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984E2-4C7E-D7E0-9603-A0CE74BC7667}"/>
              </a:ext>
            </a:extLst>
          </p:cNvPr>
          <p:cNvSpPr>
            <a:spLocks noGrp="1"/>
          </p:cNvSpPr>
          <p:nvPr>
            <p:ph type="title"/>
          </p:nvPr>
        </p:nvSpPr>
        <p:spPr/>
        <p:txBody>
          <a:bodyPr/>
          <a:lstStyle/>
          <a:p>
            <a:r>
              <a:rPr lang="en-US" dirty="0"/>
              <a:t>AGENDA</a:t>
            </a:r>
          </a:p>
        </p:txBody>
      </p:sp>
      <p:sp>
        <p:nvSpPr>
          <p:cNvPr id="21" name="Content Placeholder 20">
            <a:extLst>
              <a:ext uri="{FF2B5EF4-FFF2-40B4-BE49-F238E27FC236}">
                <a16:creationId xmlns:a16="http://schemas.microsoft.com/office/drawing/2014/main" id="{A50CB90F-9D48-F8DD-961F-C3F1AE2B2D3D}"/>
              </a:ext>
            </a:extLst>
          </p:cNvPr>
          <p:cNvSpPr>
            <a:spLocks noGrp="1"/>
          </p:cNvSpPr>
          <p:nvPr>
            <p:ph idx="1"/>
          </p:nvPr>
        </p:nvSpPr>
        <p:spPr/>
        <p:txBody>
          <a:bodyPr/>
          <a:lstStyle/>
          <a:p>
            <a:r>
              <a:rPr lang="en-US" dirty="0"/>
              <a:t>Introduction</a:t>
            </a:r>
          </a:p>
          <a:p>
            <a:r>
              <a:rPr lang="en-US" dirty="0"/>
              <a:t>Matplotlib </a:t>
            </a:r>
          </a:p>
          <a:p>
            <a:r>
              <a:rPr lang="en-US" dirty="0"/>
              <a:t>Seaborn</a:t>
            </a:r>
          </a:p>
          <a:p>
            <a:r>
              <a:rPr lang="en-US" dirty="0"/>
              <a:t>Plotly</a:t>
            </a:r>
          </a:p>
          <a:p>
            <a:r>
              <a:rPr lang="en-US" dirty="0"/>
              <a:t>SUMMARY</a:t>
            </a:r>
          </a:p>
          <a:p>
            <a:endParaRPr lang="en-US" dirty="0"/>
          </a:p>
          <a:p>
            <a:endParaRPr lang="en-US" dirty="0"/>
          </a:p>
        </p:txBody>
      </p:sp>
      <p:pic>
        <p:nvPicPr>
          <p:cNvPr id="1028" name="Picture 4" descr="Infographic elements. UI and UX Kit with big data visualization. Infographic elements for business layout, presentation template, flyer, leaflet and corporate report. UI and UX Kit with big data visualization. horizontal graph stock illustrations">
            <a:extLst>
              <a:ext uri="{FF2B5EF4-FFF2-40B4-BE49-F238E27FC236}">
                <a16:creationId xmlns:a16="http://schemas.microsoft.com/office/drawing/2014/main" id="{7852CD33-4395-0B06-AB53-FF46872D8B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5413" y="653461"/>
            <a:ext cx="4597556" cy="554990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0D15BEAD-012C-AF1F-9EBB-243A511C902E}"/>
              </a:ext>
              <a:ext uri="{C183D7F6-B498-43B3-948B-1728B52AA6E4}">
                <adec:decorative xmlns:adec="http://schemas.microsoft.com/office/drawing/2017/decorative" val="1"/>
              </a:ext>
            </a:extLst>
          </p:cNvPr>
          <p:cNvSpPr/>
          <p:nvPr/>
        </p:nvSpPr>
        <p:spPr>
          <a:xfrm>
            <a:off x="469107" y="638594"/>
            <a:ext cx="2743200" cy="1336433"/>
          </a:xfrm>
          <a:prstGeom prst="rect">
            <a:avLst/>
          </a:prstGeom>
          <a:solidFill>
            <a:schemeClr val="accent1">
              <a:alpha val="87843"/>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
        <p:nvSpPr>
          <p:cNvPr id="16" name="Rectangle 15">
            <a:extLst>
              <a:ext uri="{FF2B5EF4-FFF2-40B4-BE49-F238E27FC236}">
                <a16:creationId xmlns:a16="http://schemas.microsoft.com/office/drawing/2014/main" id="{2D578531-1E9F-3E5A-7A85-E9CA9A5C7312}"/>
              </a:ext>
              <a:ext uri="{C183D7F6-B498-43B3-948B-1728B52AA6E4}">
                <adec:decorative xmlns:adec="http://schemas.microsoft.com/office/drawing/2017/decorative" val="1"/>
              </a:ext>
            </a:extLst>
          </p:cNvPr>
          <p:cNvSpPr/>
          <p:nvPr/>
        </p:nvSpPr>
        <p:spPr>
          <a:xfrm>
            <a:off x="5992968" y="3300830"/>
            <a:ext cx="251791" cy="2071501"/>
          </a:xfrm>
          <a:prstGeom prst="rect">
            <a:avLst/>
          </a:prstGeom>
          <a:solidFill>
            <a:schemeClr val="accent1">
              <a:alpha val="76078"/>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31717350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752655-72F7-26B4-5DA5-07E2346C179C}"/>
              </a:ext>
            </a:extLst>
          </p:cNvPr>
          <p:cNvSpPr>
            <a:spLocks noGrp="1"/>
          </p:cNvSpPr>
          <p:nvPr>
            <p:ph type="title"/>
          </p:nvPr>
        </p:nvSpPr>
        <p:spPr/>
        <p:txBody>
          <a:bodyPr/>
          <a:lstStyle/>
          <a:p>
            <a:r>
              <a:rPr lang="en-US" dirty="0">
                <a:solidFill>
                  <a:schemeClr val="bg1"/>
                </a:solidFill>
              </a:rPr>
              <a:t>INTRO</a:t>
            </a:r>
          </a:p>
        </p:txBody>
      </p:sp>
      <p:pic>
        <p:nvPicPr>
          <p:cNvPr id="15" name="Picture Placeholder 14">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a:blip r:embed="rId2"/>
          <a:srcRect/>
          <a:stretch/>
        </p:blipFill>
        <p:spPr/>
      </p:pic>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p:txBody>
          <a:bodyPr/>
          <a:lstStyle/>
          <a:p>
            <a:r>
              <a:rPr lang="en-US" dirty="0">
                <a:latin typeface="Avenir Next LT Pro (Body)"/>
                <a:cs typeface="Times New Roman" panose="02020603050405020304" pitchFamily="18" charset="0"/>
              </a:rPr>
              <a:t>The process of finding trends and correlations in our data by representing it pictorially is called Data Visualization. To perform data visualization in python, we can use various python data visualization modules such as Matplotlib, Seaborn, Plotly, etc. Let’s compare and check the result of Matplotlib, Seaborn and Plotly as this 3 are widely used libraries.</a:t>
            </a:r>
          </a:p>
        </p:txBody>
      </p:sp>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p:txBody>
          <a:bodyPr/>
          <a:lstStyle/>
          <a:p>
            <a:r>
              <a:rPr lang="en-US" dirty="0"/>
              <a:t>Introduction</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3</a:t>
            </a:fld>
            <a:endParaRPr lang="en-US" dirty="0"/>
          </a:p>
        </p:txBody>
      </p:sp>
    </p:spTree>
    <p:extLst>
      <p:ext uri="{BB962C8B-B14F-4D97-AF65-F5344CB8AC3E}">
        <p14:creationId xmlns:p14="http://schemas.microsoft.com/office/powerpoint/2010/main" val="612500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D3C5A-CEA8-6DDC-B3F1-41D07C4FA704}"/>
              </a:ext>
            </a:extLst>
          </p:cNvPr>
          <p:cNvSpPr>
            <a:spLocks noGrp="1"/>
          </p:cNvSpPr>
          <p:nvPr>
            <p:ph type="title"/>
          </p:nvPr>
        </p:nvSpPr>
        <p:spPr/>
        <p:txBody>
          <a:bodyPr/>
          <a:lstStyle/>
          <a:p>
            <a:r>
              <a:rPr lang="en-US" dirty="0"/>
              <a:t>Matplotlib</a:t>
            </a:r>
          </a:p>
        </p:txBody>
      </p:sp>
      <p:sp>
        <p:nvSpPr>
          <p:cNvPr id="5" name="Subtitle 4">
            <a:extLst>
              <a:ext uri="{FF2B5EF4-FFF2-40B4-BE49-F238E27FC236}">
                <a16:creationId xmlns:a16="http://schemas.microsoft.com/office/drawing/2014/main" id="{0E8B56C7-C38F-E96E-3C19-8ACF8AF9E716}"/>
              </a:ext>
            </a:extLst>
          </p:cNvPr>
          <p:cNvSpPr>
            <a:spLocks noGrp="1"/>
          </p:cNvSpPr>
          <p:nvPr>
            <p:ph type="subTitle" idx="1"/>
          </p:nvPr>
        </p:nvSpPr>
        <p:spPr/>
        <p:txBody>
          <a:bodyPr/>
          <a:lstStyle/>
          <a:p>
            <a:r>
              <a:rPr lang="en-US" dirty="0"/>
              <a:t>Pair plot – Scatter plot - histogram</a:t>
            </a:r>
          </a:p>
        </p:txBody>
      </p:sp>
      <p:sp>
        <p:nvSpPr>
          <p:cNvPr id="7" name="Footer Placeholder 6">
            <a:extLst>
              <a:ext uri="{FF2B5EF4-FFF2-40B4-BE49-F238E27FC236}">
                <a16:creationId xmlns:a16="http://schemas.microsoft.com/office/drawing/2014/main" id="{440E13AC-B5E7-B132-0EB7-541E53B3DA90}"/>
              </a:ext>
            </a:extLst>
          </p:cNvPr>
          <p:cNvSpPr>
            <a:spLocks noGrp="1"/>
          </p:cNvSpPr>
          <p:nvPr>
            <p:ph type="ftr" sz="quarter" idx="10"/>
          </p:nvPr>
        </p:nvSpPr>
        <p:spPr/>
        <p:txBody>
          <a:bodyPr/>
          <a:lstStyle/>
          <a:p>
            <a:r>
              <a:rPr lang="en-US" dirty="0"/>
              <a:t>matplotlib</a:t>
            </a:r>
          </a:p>
        </p:txBody>
      </p:sp>
      <p:sp>
        <p:nvSpPr>
          <p:cNvPr id="8" name="Slide Number Placeholder 7">
            <a:extLst>
              <a:ext uri="{FF2B5EF4-FFF2-40B4-BE49-F238E27FC236}">
                <a16:creationId xmlns:a16="http://schemas.microsoft.com/office/drawing/2014/main" id="{126E68C1-1703-73CF-D4D8-D10C96073FA1}"/>
              </a:ext>
            </a:extLst>
          </p:cNvPr>
          <p:cNvSpPr>
            <a:spLocks noGrp="1"/>
          </p:cNvSpPr>
          <p:nvPr>
            <p:ph type="sldNum" sz="quarter" idx="11"/>
          </p:nvPr>
        </p:nvSpPr>
        <p:spPr/>
        <p:txBody>
          <a:bodyPr/>
          <a:lstStyle/>
          <a:p>
            <a:fld id="{09A01C0A-2BB6-49E7-91A3-DCB9F9F59583}" type="slidenum">
              <a:rPr lang="en-US" smtClean="0"/>
              <a:pPr/>
              <a:t>4</a:t>
            </a:fld>
            <a:endParaRPr lang="en-US" dirty="0"/>
          </a:p>
        </p:txBody>
      </p:sp>
    </p:spTree>
    <p:extLst>
      <p:ext uri="{BB962C8B-B14F-4D97-AF65-F5344CB8AC3E}">
        <p14:creationId xmlns:p14="http://schemas.microsoft.com/office/powerpoint/2010/main" val="25216153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a:blip r:embed="rId2"/>
          <a:srcRect/>
          <a:stretch/>
        </p:blipFill>
        <p:spPr>
          <a:xfrm>
            <a:off x="564596" y="2090460"/>
            <a:ext cx="5056816" cy="3271838"/>
          </a:xfrm>
        </p:spPr>
      </p:pic>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a:xfrm>
            <a:off x="6978650" y="2094370"/>
            <a:ext cx="4375150" cy="3891067"/>
          </a:xfrm>
        </p:spPr>
        <p:txBody>
          <a:bodyPr/>
          <a:lstStyle/>
          <a:p>
            <a:r>
              <a:rPr lang="en-US" dirty="0"/>
              <a:t>Matplotlib is a popular plotting library in Python used for creating high-quality visualizations and graphs. It offers various tools to generate diverse plots, facilitating data analysis, exploration, and presentation</a:t>
            </a:r>
          </a:p>
        </p:txBody>
      </p:sp>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p:txBody>
          <a:bodyPr/>
          <a:lstStyle/>
          <a:p>
            <a:r>
              <a:rPr lang="en-US" dirty="0"/>
              <a:t>matplotlib</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5</a:t>
            </a:fld>
            <a:endParaRPr lang="en-US" dirty="0"/>
          </a:p>
        </p:txBody>
      </p:sp>
    </p:spTree>
    <p:extLst>
      <p:ext uri="{BB962C8B-B14F-4D97-AF65-F5344CB8AC3E}">
        <p14:creationId xmlns:p14="http://schemas.microsoft.com/office/powerpoint/2010/main" val="26369267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C8CC3-7107-300E-F28E-20A5D6EB0AFE}"/>
              </a:ext>
            </a:extLst>
          </p:cNvPr>
          <p:cNvSpPr>
            <a:spLocks noGrp="1"/>
          </p:cNvSpPr>
          <p:nvPr>
            <p:ph type="title"/>
          </p:nvPr>
        </p:nvSpPr>
        <p:spPr/>
        <p:txBody>
          <a:bodyPr/>
          <a:lstStyle/>
          <a:p>
            <a:r>
              <a:rPr lang="en-US" dirty="0"/>
              <a:t>Pair plot</a:t>
            </a:r>
          </a:p>
        </p:txBody>
      </p:sp>
      <p:sp>
        <p:nvSpPr>
          <p:cNvPr id="6" name="Footer Placeholder 5">
            <a:extLst>
              <a:ext uri="{FF2B5EF4-FFF2-40B4-BE49-F238E27FC236}">
                <a16:creationId xmlns:a16="http://schemas.microsoft.com/office/drawing/2014/main" id="{2DC2019C-5BC9-A628-7DDB-469DAE4B64DE}"/>
              </a:ext>
            </a:extLst>
          </p:cNvPr>
          <p:cNvSpPr>
            <a:spLocks noGrp="1"/>
          </p:cNvSpPr>
          <p:nvPr>
            <p:ph type="ftr" sz="quarter" idx="10"/>
          </p:nvPr>
        </p:nvSpPr>
        <p:spPr/>
        <p:txBody>
          <a:bodyPr/>
          <a:lstStyle/>
          <a:p>
            <a:r>
              <a:rPr lang="en-US" dirty="0"/>
              <a:t>matplotlib</a:t>
            </a:r>
          </a:p>
        </p:txBody>
      </p:sp>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mtClean="0"/>
              <a:pPr/>
              <a:t>6</a:t>
            </a:fld>
            <a:endParaRPr lang="en-US" dirty="0"/>
          </a:p>
        </p:txBody>
      </p:sp>
      <p:pic>
        <p:nvPicPr>
          <p:cNvPr id="9" name="Content Placeholder 8" descr="A collage of multiple colored graphs&#10;&#10;Description automatically generated with medium confidence">
            <a:extLst>
              <a:ext uri="{FF2B5EF4-FFF2-40B4-BE49-F238E27FC236}">
                <a16:creationId xmlns:a16="http://schemas.microsoft.com/office/drawing/2014/main" id="{392CE169-8AA3-9B4E-E83A-B5B2E5867388}"/>
              </a:ext>
            </a:extLst>
          </p:cNvPr>
          <p:cNvPicPr>
            <a:picLocks noGrp="1" noChangeAspect="1"/>
          </p:cNvPicPr>
          <p:nvPr>
            <p:ph sz="half" idx="2"/>
          </p:nvPr>
        </p:nvPicPr>
        <p:blipFill>
          <a:blip r:embed="rId2"/>
          <a:stretch>
            <a:fillRect/>
          </a:stretch>
        </p:blipFill>
        <p:spPr>
          <a:xfrm>
            <a:off x="1210601" y="1714500"/>
            <a:ext cx="9499222" cy="489294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6432889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C8CC3-7107-300E-F28E-20A5D6EB0AFE}"/>
              </a:ext>
            </a:extLst>
          </p:cNvPr>
          <p:cNvSpPr>
            <a:spLocks noGrp="1"/>
          </p:cNvSpPr>
          <p:nvPr>
            <p:ph type="title"/>
          </p:nvPr>
        </p:nvSpPr>
        <p:spPr/>
        <p:txBody>
          <a:bodyPr/>
          <a:lstStyle/>
          <a:p>
            <a:r>
              <a:rPr lang="en-US" dirty="0"/>
              <a:t>scatter plot</a:t>
            </a:r>
          </a:p>
        </p:txBody>
      </p:sp>
      <p:sp>
        <p:nvSpPr>
          <p:cNvPr id="6" name="Footer Placeholder 5">
            <a:extLst>
              <a:ext uri="{FF2B5EF4-FFF2-40B4-BE49-F238E27FC236}">
                <a16:creationId xmlns:a16="http://schemas.microsoft.com/office/drawing/2014/main" id="{2DC2019C-5BC9-A628-7DDB-469DAE4B64DE}"/>
              </a:ext>
            </a:extLst>
          </p:cNvPr>
          <p:cNvSpPr>
            <a:spLocks noGrp="1"/>
          </p:cNvSpPr>
          <p:nvPr>
            <p:ph type="ftr" sz="quarter" idx="10"/>
          </p:nvPr>
        </p:nvSpPr>
        <p:spPr/>
        <p:txBody>
          <a:bodyPr/>
          <a:lstStyle/>
          <a:p>
            <a:r>
              <a:rPr lang="en-US" dirty="0"/>
              <a:t>matplotlib</a:t>
            </a:r>
          </a:p>
        </p:txBody>
      </p:sp>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mtClean="0"/>
              <a:pPr/>
              <a:t>7</a:t>
            </a:fld>
            <a:endParaRPr lang="en-US" dirty="0"/>
          </a:p>
        </p:txBody>
      </p:sp>
      <p:pic>
        <p:nvPicPr>
          <p:cNvPr id="9" name="Content Placeholder 8">
            <a:extLst>
              <a:ext uri="{FF2B5EF4-FFF2-40B4-BE49-F238E27FC236}">
                <a16:creationId xmlns:a16="http://schemas.microsoft.com/office/drawing/2014/main" id="{392CE169-8AA3-9B4E-E83A-B5B2E5867388}"/>
              </a:ext>
            </a:extLst>
          </p:cNvPr>
          <p:cNvPicPr>
            <a:picLocks noGrp="1" noChangeAspect="1"/>
          </p:cNvPicPr>
          <p:nvPr>
            <p:ph sz="half" idx="2"/>
          </p:nvPr>
        </p:nvPicPr>
        <p:blipFill>
          <a:blip r:embed="rId2"/>
          <a:srcRect/>
          <a:stretch/>
        </p:blipFill>
        <p:spPr>
          <a:xfrm>
            <a:off x="1210601" y="1714500"/>
            <a:ext cx="9499222" cy="489294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6530790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C8CC3-7107-300E-F28E-20A5D6EB0AFE}"/>
              </a:ext>
            </a:extLst>
          </p:cNvPr>
          <p:cNvSpPr>
            <a:spLocks noGrp="1"/>
          </p:cNvSpPr>
          <p:nvPr>
            <p:ph type="title"/>
          </p:nvPr>
        </p:nvSpPr>
        <p:spPr/>
        <p:txBody>
          <a:bodyPr/>
          <a:lstStyle/>
          <a:p>
            <a:r>
              <a:rPr lang="en-US" dirty="0"/>
              <a:t>histogram</a:t>
            </a:r>
          </a:p>
        </p:txBody>
      </p:sp>
      <p:sp>
        <p:nvSpPr>
          <p:cNvPr id="6" name="Footer Placeholder 5">
            <a:extLst>
              <a:ext uri="{FF2B5EF4-FFF2-40B4-BE49-F238E27FC236}">
                <a16:creationId xmlns:a16="http://schemas.microsoft.com/office/drawing/2014/main" id="{2DC2019C-5BC9-A628-7DDB-469DAE4B64DE}"/>
              </a:ext>
            </a:extLst>
          </p:cNvPr>
          <p:cNvSpPr>
            <a:spLocks noGrp="1"/>
          </p:cNvSpPr>
          <p:nvPr>
            <p:ph type="ftr" sz="quarter" idx="10"/>
          </p:nvPr>
        </p:nvSpPr>
        <p:spPr/>
        <p:txBody>
          <a:bodyPr/>
          <a:lstStyle/>
          <a:p>
            <a:r>
              <a:rPr lang="en-US" dirty="0"/>
              <a:t>matplotlib</a:t>
            </a:r>
          </a:p>
        </p:txBody>
      </p:sp>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mtClean="0"/>
              <a:pPr/>
              <a:t>8</a:t>
            </a:fld>
            <a:endParaRPr lang="en-US" dirty="0"/>
          </a:p>
        </p:txBody>
      </p:sp>
      <p:pic>
        <p:nvPicPr>
          <p:cNvPr id="9" name="Content Placeholder 8">
            <a:extLst>
              <a:ext uri="{FF2B5EF4-FFF2-40B4-BE49-F238E27FC236}">
                <a16:creationId xmlns:a16="http://schemas.microsoft.com/office/drawing/2014/main" id="{392CE169-8AA3-9B4E-E83A-B5B2E5867388}"/>
              </a:ext>
            </a:extLst>
          </p:cNvPr>
          <p:cNvPicPr>
            <a:picLocks noGrp="1" noChangeAspect="1"/>
          </p:cNvPicPr>
          <p:nvPr>
            <p:ph sz="half" idx="2"/>
          </p:nvPr>
        </p:nvPicPr>
        <p:blipFill>
          <a:blip r:embed="rId2"/>
          <a:srcRect/>
          <a:stretch/>
        </p:blipFill>
        <p:spPr>
          <a:xfrm>
            <a:off x="1210601" y="1714500"/>
            <a:ext cx="9499222" cy="489294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2041863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a:blip r:embed="rId2"/>
          <a:srcRect/>
          <a:stretch/>
        </p:blipFill>
        <p:spPr>
          <a:xfrm>
            <a:off x="564596" y="2090460"/>
            <a:ext cx="5056816" cy="3271838"/>
          </a:xfrm>
        </p:spPr>
      </p:pic>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a:xfrm>
            <a:off x="6960239" y="2090460"/>
            <a:ext cx="4375150" cy="3891067"/>
          </a:xfrm>
        </p:spPr>
        <p:txBody>
          <a:bodyPr/>
          <a:lstStyle/>
          <a:p>
            <a:r>
              <a:rPr lang="en-US" dirty="0"/>
              <a:t>Seaborn is a library for making statistical graphics in Python. It builds on top of matplotlib and integrates closely with pandas data structures. Seaborn helps you explore and understand your data.</a:t>
            </a:r>
          </a:p>
        </p:txBody>
      </p:sp>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p:txBody>
          <a:bodyPr/>
          <a:lstStyle/>
          <a:p>
            <a:r>
              <a:rPr lang="en-US" dirty="0"/>
              <a:t>seaborn</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9</a:t>
            </a:fld>
            <a:endParaRPr lang="en-US" dirty="0"/>
          </a:p>
        </p:txBody>
      </p:sp>
    </p:spTree>
    <p:extLst>
      <p:ext uri="{BB962C8B-B14F-4D97-AF65-F5344CB8AC3E}">
        <p14:creationId xmlns:p14="http://schemas.microsoft.com/office/powerpoint/2010/main" val="122477434"/>
      </p:ext>
    </p:extLst>
  </p:cSld>
  <p:clrMapOvr>
    <a:masterClrMapping/>
  </p:clrMapOvr>
</p:sld>
</file>

<file path=ppt/theme/theme1.xml><?xml version="1.0" encoding="utf-8"?>
<a:theme xmlns:a="http://schemas.openxmlformats.org/drawingml/2006/main" name="Office Theme">
  <a:themeElements>
    <a:clrScheme name="Custom 8">
      <a:dk1>
        <a:srgbClr val="36393B"/>
      </a:dk1>
      <a:lt1>
        <a:srgbClr val="FFFFFF"/>
      </a:lt1>
      <a:dk2>
        <a:srgbClr val="4D62EF"/>
      </a:dk2>
      <a:lt2>
        <a:srgbClr val="E7E4E6"/>
      </a:lt2>
      <a:accent1>
        <a:srgbClr val="3AEFCC"/>
      </a:accent1>
      <a:accent2>
        <a:srgbClr val="62D382"/>
      </a:accent2>
      <a:accent3>
        <a:srgbClr val="FDED60"/>
      </a:accent3>
      <a:accent4>
        <a:srgbClr val="FD4C00"/>
      </a:accent4>
      <a:accent5>
        <a:srgbClr val="FE2701"/>
      </a:accent5>
      <a:accent6>
        <a:srgbClr val="CA54FB"/>
      </a:accent6>
      <a:hlink>
        <a:srgbClr val="4D62EF"/>
      </a:hlink>
      <a:folHlink>
        <a:srgbClr val="FC4C00"/>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6051434_Win32.potx" id="{7B2D7B8E-2D47-4BF1-BC40-B568BA0D280C}" vid="{D2030841-31B0-48F6-B8F7-9C53FB3093A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Light modernist presentation</Template>
  <TotalTime>106</TotalTime>
  <Words>299</Words>
  <Application>Microsoft Office PowerPoint</Application>
  <PresentationFormat>Widescreen</PresentationFormat>
  <Paragraphs>65</Paragraphs>
  <Slides>18</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Arial Black</vt:lpstr>
      <vt:lpstr>Arial Black (HeadingAvenir Next LT Pro (Body)s)</vt:lpstr>
      <vt:lpstr>Avenir Next LT Pro</vt:lpstr>
      <vt:lpstr>Avenir Next LT Pro (Body)</vt:lpstr>
      <vt:lpstr>Calibri</vt:lpstr>
      <vt:lpstr>Office Theme</vt:lpstr>
      <vt:lpstr>Visualization</vt:lpstr>
      <vt:lpstr>AGENDA</vt:lpstr>
      <vt:lpstr>INTRO</vt:lpstr>
      <vt:lpstr>Matplotlib</vt:lpstr>
      <vt:lpstr>PowerPoint Presentation</vt:lpstr>
      <vt:lpstr>Pair plot</vt:lpstr>
      <vt:lpstr>scatter plot</vt:lpstr>
      <vt:lpstr>histogram</vt:lpstr>
      <vt:lpstr>PowerPoint Presentation</vt:lpstr>
      <vt:lpstr>Pair plot</vt:lpstr>
      <vt:lpstr>Scatter plot</vt:lpstr>
      <vt:lpstr>histogram</vt:lpstr>
      <vt:lpstr>PowerPoint Presentation</vt:lpstr>
      <vt:lpstr>Pair plot</vt:lpstr>
      <vt:lpstr>Scatter plot</vt:lpstr>
      <vt:lpstr>histogram</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Dhruv Joshi</dc:creator>
  <cp:lastModifiedBy>Dhruv Joshi</cp:lastModifiedBy>
  <cp:revision>1</cp:revision>
  <dcterms:created xsi:type="dcterms:W3CDTF">2024-06-25T19:33:55Z</dcterms:created>
  <dcterms:modified xsi:type="dcterms:W3CDTF">2024-06-25T21:20:37Z</dcterms:modified>
</cp:coreProperties>
</file>